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69" r:id="rId15"/>
    <p:sldId id="27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39715-A200-44C2-9B2F-215C1DAAB95B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D6CCE-9DE6-4A0C-A8F5-6B2D705F5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3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631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75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86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9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2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1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5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8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8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(Anaconda3-2020.11-Windows-x86_64)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D6CCE-9DE6-4A0C-A8F5-6B2D705F5C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4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8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7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0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5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66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5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3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9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3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7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65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3A89E-8C12-4A63-A8CC-C12403F47195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DA45-A39A-44F9-951C-01714D084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58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justkode.tistory.com/4" TargetMode="External"/><Relationship Id="rId5" Type="http://schemas.openxmlformats.org/officeDocument/2006/relationships/hyperlink" Target="https://jupyter.org/" TargetMode="Externa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hyperlink" Target="https://www.anaconda.com/products/individual#Downloads" TargetMode="Externa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95753"/>
            <a:ext cx="9144000" cy="2314209"/>
          </a:xfrm>
        </p:spPr>
        <p:txBody>
          <a:bodyPr anchor="ctr">
            <a:normAutofit/>
          </a:bodyPr>
          <a:lstStyle/>
          <a:p>
            <a:r>
              <a:rPr lang="en-US" altLang="ko-KR" sz="4000" b="1" dirty="0">
                <a:latin typeface="+mn-ea"/>
                <a:ea typeface="+mn-ea"/>
              </a:rPr>
              <a:t>Jupyter Notebook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7AB4381-D98F-4A8E-8CCC-4A513C169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2"/>
    </mc:Choice>
    <mc:Fallback>
      <p:transition spd="slow" advTm="3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 Anaconda Navigator </a:t>
            </a:r>
            <a:r>
              <a:rPr lang="ko-KR" altLang="en-US" sz="2000" b="1" dirty="0">
                <a:latin typeface="+mj-ea"/>
                <a:ea typeface="+mj-ea"/>
              </a:rPr>
              <a:t>가상환경 실행</a:t>
            </a:r>
            <a:r>
              <a:rPr lang="en-US" altLang="ko-KR" sz="2000" b="1" dirty="0">
                <a:latin typeface="+mj-ea"/>
                <a:ea typeface="+mj-ea"/>
              </a:rPr>
              <a:t>(2)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34093"/>
          <a:stretch/>
        </p:blipFill>
        <p:spPr>
          <a:xfrm>
            <a:off x="799068" y="2102390"/>
            <a:ext cx="10082424" cy="34752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99068" y="2847326"/>
            <a:ext cx="2921771" cy="309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99068" y="3156419"/>
            <a:ext cx="3681624" cy="309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85242" y="2512474"/>
            <a:ext cx="3103811" cy="4893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/>
                </a:solidFill>
              </a:rPr>
              <a:t>activate (</a:t>
            </a:r>
            <a:r>
              <a:rPr lang="ko-KR" altLang="en-US" b="1" dirty="0">
                <a:solidFill>
                  <a:schemeClr val="tx1"/>
                </a:solidFill>
              </a:rPr>
              <a:t>가상환경 이름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85242" y="3100718"/>
            <a:ext cx="3103811" cy="4893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err="1">
                <a:solidFill>
                  <a:schemeClr val="tx1"/>
                </a:solidFill>
              </a:rPr>
              <a:t>jupyter</a:t>
            </a:r>
            <a:r>
              <a:rPr lang="en-US" altLang="ko-KR" b="1" dirty="0">
                <a:solidFill>
                  <a:schemeClr val="tx1"/>
                </a:solidFill>
              </a:rPr>
              <a:t> notebook</a:t>
            </a:r>
          </a:p>
        </p:txBody>
      </p:sp>
      <p:cxnSp>
        <p:nvCxnSpPr>
          <p:cNvPr id="12" name="직선 화살표 연결선 11"/>
          <p:cNvCxnSpPr>
            <a:stCxn id="8" idx="3"/>
            <a:endCxn id="9" idx="1"/>
          </p:cNvCxnSpPr>
          <p:nvPr/>
        </p:nvCxnSpPr>
        <p:spPr>
          <a:xfrm flipV="1">
            <a:off x="3720839" y="2757173"/>
            <a:ext cx="1764403" cy="244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  <a:endCxn id="19" idx="1"/>
          </p:cNvCxnSpPr>
          <p:nvPr/>
        </p:nvCxnSpPr>
        <p:spPr>
          <a:xfrm>
            <a:off x="4480692" y="3310966"/>
            <a:ext cx="1004550" cy="34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15861" y="5025105"/>
            <a:ext cx="6980763" cy="436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279959" y="4997740"/>
            <a:ext cx="2101405" cy="4893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chemeClr val="tx1"/>
                </a:solidFill>
              </a:rPr>
              <a:t>접속가능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URL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65557" y="5805551"/>
            <a:ext cx="4021429" cy="7535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포트포워딩</a:t>
            </a:r>
            <a:r>
              <a:rPr lang="ko-KR" altLang="en-US" b="1" dirty="0">
                <a:solidFill>
                  <a:schemeClr val="tx1"/>
                </a:solidFill>
              </a:rPr>
              <a:t> 설정을 하면 외부에서 </a:t>
            </a:r>
            <a:r>
              <a:rPr lang="en-US" altLang="ko-KR" b="1" dirty="0">
                <a:solidFill>
                  <a:schemeClr val="tx1"/>
                </a:solidFill>
              </a:rPr>
              <a:t>Jupyter Notebook </a:t>
            </a:r>
            <a:r>
              <a:rPr lang="ko-KR" altLang="en-US" b="1" dirty="0">
                <a:solidFill>
                  <a:schemeClr val="tx1"/>
                </a:solidFill>
              </a:rPr>
              <a:t>접속이 가능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9089517" y="5486782"/>
            <a:ext cx="482287" cy="409635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1228" y="1062662"/>
            <a:ext cx="1094737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Win + R(</a:t>
            </a:r>
            <a:r>
              <a:rPr lang="ko-KR" altLang="en-US" b="1" dirty="0">
                <a:latin typeface="+mn-ea"/>
              </a:rPr>
              <a:t>실행</a:t>
            </a:r>
            <a:r>
              <a:rPr lang="en-US" altLang="ko-KR" b="1" dirty="0">
                <a:latin typeface="+mn-ea"/>
              </a:rPr>
              <a:t>) </a:t>
            </a:r>
            <a:r>
              <a:rPr lang="ko-KR" altLang="en-US" b="1" dirty="0">
                <a:latin typeface="+mn-ea"/>
              </a:rPr>
              <a:t>▶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명령 프롬프트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cmd</a:t>
            </a:r>
            <a:r>
              <a:rPr lang="en-US" altLang="ko-KR" b="1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창에서 생성한 가상환경으로 </a:t>
            </a:r>
            <a:r>
              <a:rPr lang="en-US" altLang="ko-KR" dirty="0">
                <a:latin typeface="+mn-ea"/>
              </a:rPr>
              <a:t>Jupyter notebook</a:t>
            </a:r>
            <a:r>
              <a:rPr lang="ko-KR" altLang="en-US" dirty="0">
                <a:latin typeface="+mn-ea"/>
              </a:rPr>
              <a:t>을 실행가능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“activate (</a:t>
            </a:r>
            <a:r>
              <a:rPr lang="ko-KR" altLang="en-US" b="1" dirty="0">
                <a:latin typeface="+mn-ea"/>
              </a:rPr>
              <a:t>가상환경 이름</a:t>
            </a:r>
            <a:r>
              <a:rPr lang="en-US" altLang="ko-KR" b="1" dirty="0">
                <a:latin typeface="+mn-ea"/>
              </a:rPr>
              <a:t>)”</a:t>
            </a:r>
            <a:r>
              <a:rPr lang="ko-KR" altLang="en-US" b="1" dirty="0">
                <a:latin typeface="+mn-ea"/>
              </a:rPr>
              <a:t>으로 활성화</a:t>
            </a:r>
            <a:r>
              <a:rPr lang="ko-KR" altLang="en-US" dirty="0">
                <a:latin typeface="+mn-ea"/>
              </a:rPr>
              <a:t>한 상태에서 다양한 라이브러리 설치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삭제 가능함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78774" y="5075905"/>
            <a:ext cx="3913448" cy="330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28" idx="3"/>
            <a:endCxn id="29" idx="1"/>
          </p:cNvCxnSpPr>
          <p:nvPr/>
        </p:nvCxnSpPr>
        <p:spPr>
          <a:xfrm flipV="1">
            <a:off x="7996624" y="5242439"/>
            <a:ext cx="283335" cy="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840279" y="3688960"/>
            <a:ext cx="4189091" cy="363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4536463-F115-416C-8E1B-55A26E7EA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222"/>
    </mc:Choice>
    <mc:Fallback>
      <p:transition spd="slow" advTm="163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 Jupyter Notebook </a:t>
            </a:r>
            <a:r>
              <a:rPr lang="ko-KR" altLang="en-US" sz="2000" b="1" dirty="0">
                <a:latin typeface="+mj-ea"/>
                <a:ea typeface="+mj-ea"/>
              </a:rPr>
              <a:t>사용법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b="33078"/>
          <a:stretch/>
        </p:blipFill>
        <p:spPr>
          <a:xfrm>
            <a:off x="549379" y="2252588"/>
            <a:ext cx="11202805" cy="4033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829800" y="3441700"/>
            <a:ext cx="1574800" cy="15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1228" y="1062662"/>
            <a:ext cx="1094737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3-(2) </a:t>
            </a:r>
            <a:r>
              <a:rPr lang="ko-KR" altLang="en-US" b="1" dirty="0">
                <a:latin typeface="+mn-ea"/>
              </a:rPr>
              <a:t>실행방법</a:t>
            </a:r>
            <a:r>
              <a:rPr lang="ko-KR" altLang="en-US" dirty="0">
                <a:latin typeface="+mn-ea"/>
              </a:rPr>
              <a:t>을 통해 </a:t>
            </a:r>
            <a:r>
              <a:rPr lang="en-US" altLang="ko-KR" dirty="0">
                <a:latin typeface="+mn-ea"/>
              </a:rPr>
              <a:t>Jupyter Notebook</a:t>
            </a:r>
            <a:r>
              <a:rPr lang="ko-KR" altLang="en-US" dirty="0">
                <a:latin typeface="+mn-ea"/>
              </a:rPr>
              <a:t>를 동작하면 해당 경로를 기준으로 접속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파일 생성을 원하는 경로에서 </a:t>
            </a:r>
            <a:r>
              <a:rPr lang="en-US" altLang="ko-KR" dirty="0">
                <a:latin typeface="+mn-ea"/>
              </a:rPr>
              <a:t>“New &gt; Python 3”</a:t>
            </a:r>
            <a:r>
              <a:rPr lang="ko-KR" altLang="en-US" dirty="0">
                <a:latin typeface="+mn-ea"/>
              </a:rPr>
              <a:t>으로 </a:t>
            </a:r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파일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B12A967-9599-4822-9A7E-F0A3A07858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17"/>
    </mc:Choice>
    <mc:Fallback>
      <p:transition spd="slow" advTm="3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69" y="2546460"/>
            <a:ext cx="11039475" cy="3629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 Jupyter Notebook </a:t>
            </a:r>
            <a:r>
              <a:rPr lang="ko-KR" altLang="en-US" sz="2000" b="1" dirty="0">
                <a:latin typeface="+mj-ea"/>
                <a:ea typeface="+mj-ea"/>
              </a:rPr>
              <a:t>사용법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711638" y="2547602"/>
            <a:ext cx="708338" cy="309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14085" y="21591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65038" y="3827034"/>
            <a:ext cx="9919734" cy="723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8352" y="38270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1228" y="1062662"/>
            <a:ext cx="10947372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①은 </a:t>
            </a:r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파일명 수정이 가능하며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②는 코드를 블록단위로 작성이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②에서 작성한 </a:t>
            </a:r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파일은 </a:t>
            </a:r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작성 후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Ctrl+Enter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를 통해 코드 실행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③을 통해 코드작성가능한 블록을 추가하여 코드 작성</a:t>
            </a:r>
            <a:endParaRPr lang="en-US" altLang="ko-KR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15306" y="3286923"/>
            <a:ext cx="283574" cy="248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3302" y="29377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42278" y="4636546"/>
            <a:ext cx="10568251" cy="13016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4" idx="1"/>
            <a:endCxn id="16" idx="1"/>
          </p:cNvCxnSpPr>
          <p:nvPr/>
        </p:nvCxnSpPr>
        <p:spPr>
          <a:xfrm rot="10800000" flipV="1">
            <a:off x="742278" y="3411302"/>
            <a:ext cx="173028" cy="1876082"/>
          </a:xfrm>
          <a:prstGeom prst="bentConnector3">
            <a:avLst>
              <a:gd name="adj1" fmla="val 23211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9180C68-6804-4C44-88F0-9FF457BE0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2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97"/>
    </mc:Choice>
    <mc:Fallback>
      <p:transition spd="slow" advTm="5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Jupyter Notebook – </a:t>
            </a:r>
            <a:r>
              <a:rPr lang="ko-KR" altLang="en-US" sz="2000" b="1" dirty="0">
                <a:latin typeface="+mj-ea"/>
                <a:ea typeface="+mj-ea"/>
              </a:rPr>
              <a:t>라이브러리 설치</a:t>
            </a:r>
            <a:r>
              <a:rPr lang="en-US" altLang="ko-KR" sz="2000" b="1" dirty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69" y="2232025"/>
            <a:ext cx="10963275" cy="3943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27538" y="3652503"/>
            <a:ext cx="1514162" cy="287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27538" y="5146022"/>
            <a:ext cx="1989142" cy="462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41700" y="3642522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selenium </a:t>
            </a:r>
            <a:r>
              <a:rPr lang="ko-KR" altLang="en-US" sz="1400" b="1" dirty="0">
                <a:solidFill>
                  <a:srgbClr val="FF0000"/>
                </a:solidFill>
              </a:rPr>
              <a:t>라이브러리 설치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5042" y="520690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정상 설치 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1228" y="1062662"/>
            <a:ext cx="1094737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3-(2) </a:t>
            </a:r>
            <a:r>
              <a:rPr lang="ko-KR" altLang="en-US" b="1" dirty="0">
                <a:latin typeface="+mn-ea"/>
              </a:rPr>
              <a:t>실행방법</a:t>
            </a:r>
            <a:r>
              <a:rPr lang="ko-KR" altLang="en-US" dirty="0">
                <a:latin typeface="+mn-ea"/>
              </a:rPr>
              <a:t>을 통해 </a:t>
            </a:r>
            <a:r>
              <a:rPr lang="en-US" altLang="ko-KR" dirty="0">
                <a:latin typeface="+mn-ea"/>
              </a:rPr>
              <a:t>Jupyter Notebook</a:t>
            </a:r>
            <a:r>
              <a:rPr lang="ko-KR" altLang="en-US" dirty="0">
                <a:latin typeface="+mn-ea"/>
              </a:rPr>
              <a:t>를 동작하면 해당 경로를 기준으로 접속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파일 생성을 원하는 경로에서 </a:t>
            </a:r>
            <a:r>
              <a:rPr lang="en-US" altLang="ko-KR" dirty="0">
                <a:latin typeface="+mn-ea"/>
              </a:rPr>
              <a:t>“New &gt; Python 3”</a:t>
            </a:r>
            <a:r>
              <a:rPr lang="ko-KR" altLang="en-US" dirty="0">
                <a:latin typeface="+mn-ea"/>
              </a:rPr>
              <a:t>으로 </a:t>
            </a:r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파일 생성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F8A1857-18DD-4B6C-878C-292EB260E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16"/>
    </mc:Choice>
    <mc:Fallback>
      <p:transition spd="slow" advTm="4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 Jupyter Notebook – </a:t>
            </a:r>
            <a:r>
              <a:rPr lang="ko-KR" altLang="en-US" sz="2000" b="1" dirty="0">
                <a:latin typeface="+mj-ea"/>
                <a:ea typeface="+mj-ea"/>
              </a:rPr>
              <a:t>라이브러리 설치</a:t>
            </a:r>
            <a:r>
              <a:rPr lang="en-US" altLang="ko-KR" sz="2000" b="1" dirty="0">
                <a:latin typeface="+mj-ea"/>
                <a:ea typeface="+mj-ea"/>
              </a:rPr>
              <a:t>(2)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1228" y="1062662"/>
            <a:ext cx="10947372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Win + R(</a:t>
            </a:r>
            <a:r>
              <a:rPr lang="ko-KR" altLang="en-US" b="1" dirty="0">
                <a:latin typeface="+mn-ea"/>
              </a:rPr>
              <a:t>실행</a:t>
            </a:r>
            <a:r>
              <a:rPr lang="en-US" altLang="ko-KR" b="1" dirty="0">
                <a:latin typeface="+mn-ea"/>
              </a:rPr>
              <a:t>) </a:t>
            </a:r>
            <a:r>
              <a:rPr lang="ko-KR" altLang="en-US" b="1" dirty="0">
                <a:latin typeface="+mn-ea"/>
              </a:rPr>
              <a:t>▶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명령 프롬프트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cmd</a:t>
            </a:r>
            <a:r>
              <a:rPr lang="en-US" altLang="ko-KR" b="1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창에서 </a:t>
            </a:r>
            <a:r>
              <a:rPr lang="en-US" altLang="ko-KR" b="1" dirty="0">
                <a:latin typeface="+mn-ea"/>
              </a:rPr>
              <a:t>“activate (</a:t>
            </a:r>
            <a:r>
              <a:rPr lang="ko-KR" altLang="en-US" b="1" dirty="0">
                <a:latin typeface="+mn-ea"/>
              </a:rPr>
              <a:t>가상환경 이름</a:t>
            </a:r>
            <a:r>
              <a:rPr lang="en-US" altLang="ko-KR" b="1" dirty="0">
                <a:latin typeface="+mn-ea"/>
              </a:rPr>
              <a:t>)”</a:t>
            </a:r>
            <a:r>
              <a:rPr lang="ko-KR" altLang="en-US" b="1" dirty="0">
                <a:latin typeface="+mn-ea"/>
              </a:rPr>
              <a:t>으로 활성화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활성화한 상태에서 라이브러리 설치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삭제 명령어 사용이 가능함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2352" b="32019"/>
          <a:stretch/>
        </p:blipFill>
        <p:spPr>
          <a:xfrm>
            <a:off x="849378" y="1988091"/>
            <a:ext cx="9463022" cy="34660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984501" y="2009071"/>
            <a:ext cx="2368549" cy="309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4501" y="3883994"/>
            <a:ext cx="2190750" cy="309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6282" y="1918918"/>
            <a:ext cx="4152886" cy="4893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/>
                </a:solidFill>
              </a:rPr>
              <a:t>pip uninstall (</a:t>
            </a:r>
            <a:r>
              <a:rPr lang="ko-KR" altLang="en-US" b="1" dirty="0">
                <a:solidFill>
                  <a:schemeClr val="tx1"/>
                </a:solidFill>
              </a:rPr>
              <a:t>삭제할 라이브러리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54666" y="3793841"/>
            <a:ext cx="3818415" cy="4893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tx1"/>
                </a:solidFill>
              </a:rPr>
              <a:t>pip install (</a:t>
            </a:r>
            <a:r>
              <a:rPr lang="ko-KR" altLang="en-US" b="1" dirty="0">
                <a:solidFill>
                  <a:schemeClr val="tx1"/>
                </a:solidFill>
              </a:rPr>
              <a:t>삭제할 라이브러리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" name="직선 화살표 연결선 18"/>
          <p:cNvCxnSpPr>
            <a:stCxn id="15" idx="3"/>
            <a:endCxn id="17" idx="1"/>
          </p:cNvCxnSpPr>
          <p:nvPr/>
        </p:nvCxnSpPr>
        <p:spPr>
          <a:xfrm flipV="1">
            <a:off x="5353050" y="2163617"/>
            <a:ext cx="40323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  <a:endCxn id="18" idx="1"/>
          </p:cNvCxnSpPr>
          <p:nvPr/>
        </p:nvCxnSpPr>
        <p:spPr>
          <a:xfrm flipV="1">
            <a:off x="5175251" y="4038540"/>
            <a:ext cx="37941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262" y="5393930"/>
            <a:ext cx="7448550" cy="12763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오른쪽 화살표 27"/>
          <p:cNvSpPr/>
          <p:nvPr/>
        </p:nvSpPr>
        <p:spPr>
          <a:xfrm>
            <a:off x="3939204" y="5787245"/>
            <a:ext cx="566058" cy="56931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548135" y="5222808"/>
            <a:ext cx="2282971" cy="2970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Jupyter Notebook </a:t>
            </a:r>
            <a:r>
              <a:rPr lang="ko-KR" altLang="en-US" sz="1200" b="1" dirty="0">
                <a:solidFill>
                  <a:schemeClr val="tx1"/>
                </a:solidFill>
              </a:rPr>
              <a:t>실행결과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8FD73A1-A769-412F-B7D9-81CCCEBD6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00"/>
    </mc:Choice>
    <mc:Fallback>
      <p:transition spd="slow" advTm="5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Reference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1228" y="1062662"/>
            <a:ext cx="1094737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hlinkClick r:id="rId5"/>
              </a:rPr>
              <a:t>https://jupyter.org/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hlinkClick r:id="rId6"/>
              </a:rPr>
              <a:t>https://justkode.tistory.com/4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https://www.anaconda.com/products/individual#Downloads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0D0BA21-893E-4DB3-AF4D-1FB0CF125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5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7"/>
    </mc:Choice>
    <mc:Fallback>
      <p:transition spd="slow" advTm="29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272562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Anaconda Navigator </a:t>
            </a:r>
            <a:r>
              <a:rPr lang="ko-KR" altLang="en-US" sz="2000" b="1" dirty="0">
                <a:latin typeface="+mj-ea"/>
                <a:ea typeface="+mj-ea"/>
              </a:rPr>
              <a:t>개요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1228" y="1007299"/>
            <a:ext cx="10675758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Anaconda Navigator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GUI</a:t>
            </a:r>
            <a:r>
              <a:rPr lang="ko-KR" altLang="en-US" dirty="0">
                <a:latin typeface="+mn-ea"/>
              </a:rPr>
              <a:t>로 명령 줄 명령을 사용하지 않고도 애플리케이션을 시작하고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conda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패키지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환경 및 채널을 쉽게 관리할 수 있음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여러 패키지와 여러 버전의 관리가 필요한 여러 환경을 터미널 창에 </a:t>
            </a:r>
            <a:r>
              <a:rPr lang="en-US" altLang="ko-KR" dirty="0" err="1">
                <a:latin typeface="+mn-ea"/>
              </a:rPr>
              <a:t>conda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명령을 입력하지 않고도 작업할 수 있는 편의성을 가지고 있음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97" y="2679726"/>
            <a:ext cx="5397472" cy="40837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614" y="2679726"/>
            <a:ext cx="5397472" cy="408371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779C7F6-709C-4A56-85C1-17E0F3DAA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0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14"/>
    </mc:Choice>
    <mc:Fallback>
      <p:transition spd="slow" advTm="83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272562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Jupyter Notebook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632557" y="1935883"/>
            <a:ext cx="10833100" cy="1734067"/>
          </a:xfrm>
          <a:prstGeom prst="roundRect">
            <a:avLst>
              <a:gd name="adj" fmla="val 122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1228" y="1726527"/>
            <a:ext cx="2819372" cy="4895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n-ea"/>
              </a:rPr>
              <a:t>Jupyter Notebook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8403" y="2284163"/>
            <a:ext cx="10161408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n-ea"/>
              </a:rPr>
              <a:t>IPython</a:t>
            </a:r>
            <a:r>
              <a:rPr lang="ko-KR" altLang="en-US" b="1" dirty="0">
                <a:latin typeface="+mn-ea"/>
              </a:rPr>
              <a:t>과 같이 </a:t>
            </a:r>
            <a:r>
              <a:rPr lang="ko-KR" altLang="en-US" b="1" dirty="0" err="1">
                <a:latin typeface="+mn-ea"/>
              </a:rPr>
              <a:t>인터엑티브</a:t>
            </a:r>
            <a:r>
              <a:rPr lang="ko-KR" altLang="en-US" b="1" dirty="0">
                <a:latin typeface="+mn-ea"/>
              </a:rPr>
              <a:t> 형식의 라이브 코드를 제공하는 웹 베이스 어플리케이션이며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웹 브라우저 안에서 실행하고자 하는 코드를 입력하고 실행 결과를 바로 확인할 수 있는 강력한 장점을 보유함</a:t>
            </a:r>
            <a:endParaRPr lang="en-US" altLang="ko-KR" b="1" dirty="0"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2557" y="4256196"/>
            <a:ext cx="10833100" cy="2136841"/>
          </a:xfrm>
          <a:prstGeom prst="roundRect">
            <a:avLst>
              <a:gd name="adj" fmla="val 122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1228" y="3879306"/>
            <a:ext cx="2103258" cy="4895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목차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8403" y="4398048"/>
            <a:ext cx="10161408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atin typeface="+mn-ea"/>
              </a:rPr>
              <a:t>1. Anaconda Navigator </a:t>
            </a:r>
            <a:r>
              <a:rPr lang="ko-KR" altLang="en-US" b="1" dirty="0">
                <a:latin typeface="+mn-ea"/>
              </a:rPr>
              <a:t>설치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latin typeface="+mn-ea"/>
              </a:rPr>
              <a:t>2. Anaconda Navigator </a:t>
            </a:r>
            <a:r>
              <a:rPr lang="ko-KR" altLang="en-US" b="1" dirty="0">
                <a:latin typeface="+mn-ea"/>
              </a:rPr>
              <a:t>가상환경 생성</a:t>
            </a:r>
            <a:r>
              <a:rPr lang="en-US" altLang="ko-KR" b="1" dirty="0">
                <a:latin typeface="+mn-ea"/>
              </a:rPr>
              <a:t>(Jupyter Notebook)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latin typeface="+mn-ea"/>
              </a:rPr>
              <a:t>3. Anaconda Navigator </a:t>
            </a:r>
            <a:r>
              <a:rPr lang="ko-KR" altLang="en-US" b="1" dirty="0">
                <a:latin typeface="+mn-ea"/>
              </a:rPr>
              <a:t>가상환경 실행</a:t>
            </a:r>
            <a:r>
              <a:rPr lang="en-US" altLang="ko-KR" b="1" dirty="0">
                <a:latin typeface="+mn-ea"/>
              </a:rPr>
              <a:t>(1),(2)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latin typeface="+mn-ea"/>
              </a:rPr>
              <a:t>4. Jupyter Notebook </a:t>
            </a:r>
            <a:r>
              <a:rPr lang="ko-KR" altLang="en-US" b="1" dirty="0">
                <a:latin typeface="+mn-ea"/>
              </a:rPr>
              <a:t>사용법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latin typeface="+mn-ea"/>
              </a:rPr>
              <a:t>5. Jupyter Notebook – </a:t>
            </a:r>
            <a:r>
              <a:rPr lang="ko-KR" altLang="en-US" b="1" dirty="0">
                <a:latin typeface="+mn-ea"/>
              </a:rPr>
              <a:t>라이브러리 설치</a:t>
            </a:r>
            <a:r>
              <a:rPr lang="en-US" altLang="ko-KR" b="1" dirty="0">
                <a:latin typeface="+mn-ea"/>
              </a:rPr>
              <a:t>(1),(2)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228" y="1062662"/>
            <a:ext cx="10675758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본 과목은 </a:t>
            </a:r>
            <a:r>
              <a:rPr lang="en-US" altLang="ko-KR" dirty="0">
                <a:latin typeface="+mn-ea"/>
              </a:rPr>
              <a:t>Jupyter Notebook</a:t>
            </a:r>
            <a:r>
              <a:rPr lang="ko-KR" altLang="en-US" dirty="0">
                <a:latin typeface="+mn-ea"/>
              </a:rPr>
              <a:t>을 활용한 강의로 기본적인 설치와 사용법에 대한 가이드라인을 제공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5EC1B95-0647-4280-9D58-5B6427A69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5"/>
    </mc:Choice>
    <mc:Fallback>
      <p:transition spd="slow" advTm="2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272562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Anaconda Navigator </a:t>
            </a:r>
            <a:r>
              <a:rPr lang="ko-KR" altLang="en-US" sz="2000" b="1" dirty="0">
                <a:latin typeface="+mj-ea"/>
                <a:ea typeface="+mj-ea"/>
              </a:rPr>
              <a:t>설치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1228" y="1062662"/>
            <a:ext cx="10675758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Jupyter Notebook </a:t>
            </a:r>
            <a:r>
              <a:rPr lang="ko-KR" altLang="en-US" dirty="0">
                <a:latin typeface="+mn-ea"/>
              </a:rPr>
              <a:t>설치를 위해 </a:t>
            </a:r>
            <a:r>
              <a:rPr lang="en-US" altLang="ko-KR" dirty="0">
                <a:latin typeface="+mn-ea"/>
              </a:rPr>
              <a:t>Anaconda Navigator</a:t>
            </a:r>
            <a:r>
              <a:rPr lang="ko-KR" altLang="en-US" dirty="0">
                <a:latin typeface="+mn-ea"/>
              </a:rPr>
              <a:t>을 설치 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Download URL: </a:t>
            </a:r>
            <a:r>
              <a:rPr lang="en-US" altLang="ko-KR" dirty="0">
                <a:latin typeface="+mn-ea"/>
                <a:hlinkClick r:id="rId5"/>
              </a:rPr>
              <a:t>https://www.anaconda.com/products/individual#Downloads 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316" y="2295730"/>
            <a:ext cx="7845582" cy="41380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10167" y="4934729"/>
            <a:ext cx="1957588" cy="450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80A2530-35CA-47B6-A312-DDA09AA3A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38"/>
    </mc:Choice>
    <mc:Fallback>
      <p:transition spd="slow" advTm="4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272562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Anaconda Navigator </a:t>
            </a:r>
            <a:r>
              <a:rPr lang="ko-KR" altLang="en-US" sz="2000" b="1" dirty="0">
                <a:latin typeface="+mj-ea"/>
                <a:ea typeface="+mj-ea"/>
              </a:rPr>
              <a:t>설치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101" y="1812970"/>
            <a:ext cx="4752975" cy="3695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59876" y="5151549"/>
            <a:ext cx="798490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169" y="1812970"/>
            <a:ext cx="4752975" cy="36957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321486" y="5151548"/>
            <a:ext cx="773403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5101" y="144363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/>
              <a:t>) Next </a:t>
            </a:r>
            <a:r>
              <a:rPr lang="ko-KR" altLang="en-US" dirty="0"/>
              <a:t>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5169" y="1443638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I Agree </a:t>
            </a:r>
            <a:r>
              <a:rPr lang="ko-KR" altLang="en-US" dirty="0"/>
              <a:t>클릭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9B799FB-F714-407B-AF96-413ECBBB6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5"/>
    </mc:Choice>
    <mc:Fallback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69" y="1812970"/>
            <a:ext cx="4752975" cy="3695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101" y="1812970"/>
            <a:ext cx="4752975" cy="369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9277" y="272562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Anaconda Navigator </a:t>
            </a:r>
            <a:r>
              <a:rPr lang="ko-KR" altLang="en-US" sz="2000" b="1" dirty="0">
                <a:latin typeface="+mj-ea"/>
                <a:ea typeface="+mj-ea"/>
              </a:rPr>
              <a:t>설치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59876" y="5151549"/>
            <a:ext cx="798490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21486" y="5151548"/>
            <a:ext cx="773403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5101" y="144363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 Next </a:t>
            </a:r>
            <a:r>
              <a:rPr lang="ko-KR" altLang="en-US" dirty="0"/>
              <a:t>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5169" y="1443638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4) I Agree </a:t>
            </a:r>
            <a:r>
              <a:rPr lang="ko-KR" altLang="en-US" dirty="0"/>
              <a:t>클릭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B5719CC-369C-474E-8E2B-196556B53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2"/>
    </mc:Choice>
    <mc:Fallback>
      <p:transition spd="slow" advTm="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272562"/>
            <a:ext cx="4598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 Anaconda Navigator </a:t>
            </a:r>
            <a:r>
              <a:rPr lang="ko-KR" altLang="en-US" sz="2000" b="1" dirty="0">
                <a:latin typeface="+mj-ea"/>
                <a:ea typeface="+mj-ea"/>
              </a:rPr>
              <a:t>설치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321486" y="5151548"/>
            <a:ext cx="773403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5101" y="1443638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5) </a:t>
            </a:r>
            <a:r>
              <a:rPr lang="ko-KR" altLang="en-US" dirty="0"/>
              <a:t>체크박스 선택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5169" y="1443638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6) Next </a:t>
            </a:r>
            <a:r>
              <a:rPr lang="ko-KR" altLang="en-US" dirty="0"/>
              <a:t>진행한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101" y="1812970"/>
            <a:ext cx="4752975" cy="3695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59876" y="5151549"/>
            <a:ext cx="798490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3168" y="2921357"/>
            <a:ext cx="3415197" cy="813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169" y="1812970"/>
            <a:ext cx="4752975" cy="36957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13C831C-5101-442C-8CD5-FD2883A8C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0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0"/>
    </mc:Choice>
    <mc:Fallback>
      <p:transition spd="slow" advTm="1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1812970"/>
            <a:ext cx="6340353" cy="440175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784527" y="2463800"/>
            <a:ext cx="5073916" cy="3240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 Anaconda Navigator </a:t>
            </a:r>
            <a:r>
              <a:rPr lang="ko-KR" altLang="en-US" sz="2000" b="1" dirty="0">
                <a:latin typeface="+mj-ea"/>
                <a:ea typeface="+mj-ea"/>
              </a:rPr>
              <a:t>가상환경 생성</a:t>
            </a:r>
            <a:r>
              <a:rPr lang="en-US" altLang="ko-KR" sz="2000" b="1" dirty="0">
                <a:latin typeface="+mj-ea"/>
                <a:ea typeface="+mj-ea"/>
              </a:rPr>
              <a:t>(Jupyter Notebook)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62405" y="2777829"/>
            <a:ext cx="773403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1300" y="1907250"/>
            <a:ext cx="31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Anaconda Navigator </a:t>
            </a:r>
            <a:r>
              <a:rPr lang="ko-KR" altLang="en-US" dirty="0"/>
              <a:t>실행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8000" y="1414492"/>
            <a:ext cx="631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Environments &gt; Create new environment &gt; Create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462" t="2273" r="1540"/>
          <a:stretch/>
        </p:blipFill>
        <p:spPr>
          <a:xfrm>
            <a:off x="241300" y="2276582"/>
            <a:ext cx="5067300" cy="3095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2378" t="5055" r="2437" b="4275"/>
          <a:stretch/>
        </p:blipFill>
        <p:spPr>
          <a:xfrm>
            <a:off x="6905177" y="2692400"/>
            <a:ext cx="4829623" cy="2559050"/>
          </a:xfrm>
          <a:prstGeom prst="rect">
            <a:avLst/>
          </a:prstGeom>
          <a:ln>
            <a:solidFill>
              <a:srgbClr val="253746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0871200" y="4762500"/>
            <a:ext cx="787400" cy="389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35800" y="3057676"/>
            <a:ext cx="4622800" cy="1171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36576" y="23448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43278" y="29177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50619" y="454194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845300" y="5784850"/>
            <a:ext cx="40005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523367" y="53823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A10F1DB-ED3E-4C33-BE00-10AC875D4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34"/>
    </mc:Choice>
    <mc:Fallback>
      <p:transition spd="slow" advTm="6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15" y="1414492"/>
            <a:ext cx="6798312" cy="5143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9276" y="272562"/>
            <a:ext cx="89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 Anaconda Navigator </a:t>
            </a:r>
            <a:r>
              <a:rPr lang="ko-KR" altLang="en-US" sz="2000" b="1" dirty="0">
                <a:latin typeface="+mj-ea"/>
                <a:ea typeface="+mj-ea"/>
              </a:rPr>
              <a:t>가상환경 실행</a:t>
            </a:r>
            <a:r>
              <a:rPr lang="en-US" altLang="ko-KR" sz="2000" b="1" dirty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9615" y="795773"/>
            <a:ext cx="112189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91753" y="2183953"/>
            <a:ext cx="773403" cy="279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9276" y="1045160"/>
            <a:ext cx="605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Home &gt; “</a:t>
            </a:r>
            <a:r>
              <a:rPr lang="en-US" altLang="ko-KR" dirty="0" err="1"/>
              <a:t>My_Machine</a:t>
            </a:r>
            <a:r>
              <a:rPr lang="en-US" altLang="ko-KR" dirty="0"/>
              <a:t>” </a:t>
            </a:r>
            <a:r>
              <a:rPr lang="ko-KR" altLang="en-US" dirty="0"/>
              <a:t>선택 </a:t>
            </a:r>
            <a:r>
              <a:rPr lang="en-US" altLang="ko-KR" dirty="0"/>
              <a:t>&gt; Notebook Install </a:t>
            </a:r>
            <a:r>
              <a:rPr lang="ko-KR" altLang="en-US" dirty="0"/>
              <a:t>선택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34884" y="2323876"/>
            <a:ext cx="1309082" cy="264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72568" y="2852443"/>
            <a:ext cx="1633517" cy="1680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5924" y="17509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8905" y="19531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4219" y="268692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1290" t="17685" r="27336" b="6762"/>
          <a:stretch/>
        </p:blipFill>
        <p:spPr>
          <a:xfrm>
            <a:off x="7686276" y="1643370"/>
            <a:ext cx="4211125" cy="4685834"/>
          </a:xfrm>
          <a:prstGeom prst="rect">
            <a:avLst/>
          </a:prstGeom>
          <a:ln>
            <a:solidFill>
              <a:srgbClr val="253746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588353" y="1241821"/>
            <a:ext cx="293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Notebook Launch(</a:t>
            </a:r>
            <a:r>
              <a:rPr lang="ko-KR" altLang="en-US" dirty="0"/>
              <a:t>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492027" y="3960887"/>
            <a:ext cx="563074" cy="368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E3A58D4-6E79-463C-9EFE-EFD215C2D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36"/>
    </mc:Choice>
    <mc:Fallback>
      <p:transition spd="slow" advTm="4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597</Words>
  <Application>Microsoft Office PowerPoint</Application>
  <PresentationFormat>와이드스크린</PresentationFormat>
  <Paragraphs>99</Paragraphs>
  <Slides>15</Slides>
  <Notes>14</Notes>
  <HiddenSlides>0</HiddenSlides>
  <MMClips>15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Jupyter Notebook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크롤링</dc:title>
  <dc:creator>user04</dc:creator>
  <cp:lastModifiedBy>노승민</cp:lastModifiedBy>
  <cp:revision>54</cp:revision>
  <dcterms:created xsi:type="dcterms:W3CDTF">2021-02-08T04:53:50Z</dcterms:created>
  <dcterms:modified xsi:type="dcterms:W3CDTF">2021-03-09T04:16:25Z</dcterms:modified>
</cp:coreProperties>
</file>